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39"/>
  </p:notesMasterIdLst>
  <p:sldIdLst>
    <p:sldId id="256" r:id="rId4"/>
    <p:sldId id="405" r:id="rId5"/>
    <p:sldId id="325" r:id="rId6"/>
    <p:sldId id="417" r:id="rId7"/>
    <p:sldId id="357" r:id="rId8"/>
    <p:sldId id="373" r:id="rId9"/>
    <p:sldId id="397" r:id="rId10"/>
    <p:sldId id="396" r:id="rId11"/>
    <p:sldId id="418" r:id="rId12"/>
    <p:sldId id="389" r:id="rId13"/>
    <p:sldId id="393" r:id="rId14"/>
    <p:sldId id="416" r:id="rId15"/>
    <p:sldId id="404" r:id="rId16"/>
    <p:sldId id="420" r:id="rId17"/>
    <p:sldId id="421" r:id="rId18"/>
    <p:sldId id="423" r:id="rId19"/>
    <p:sldId id="419" r:id="rId20"/>
    <p:sldId id="390" r:id="rId21"/>
    <p:sldId id="391" r:id="rId22"/>
    <p:sldId id="392" r:id="rId23"/>
    <p:sldId id="398" r:id="rId24"/>
    <p:sldId id="406" r:id="rId25"/>
    <p:sldId id="407" r:id="rId26"/>
    <p:sldId id="399" r:id="rId27"/>
    <p:sldId id="400" r:id="rId28"/>
    <p:sldId id="401" r:id="rId29"/>
    <p:sldId id="408" r:id="rId30"/>
    <p:sldId id="422" r:id="rId31"/>
    <p:sldId id="409" r:id="rId32"/>
    <p:sldId id="410" r:id="rId33"/>
    <p:sldId id="411" r:id="rId34"/>
    <p:sldId id="412" r:id="rId35"/>
    <p:sldId id="413" r:id="rId36"/>
    <p:sldId id="414" r:id="rId37"/>
    <p:sldId id="264" r:id="rId38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DFBB"/>
    <a:srgbClr val="9AD3E9"/>
    <a:srgbClr val="F8B2A3"/>
    <a:srgbClr val="A4B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75" autoAdjust="0"/>
  </p:normalViewPr>
  <p:slideViewPr>
    <p:cSldViewPr>
      <p:cViewPr varScale="1">
        <p:scale>
          <a:sx n="142" d="100"/>
          <a:sy n="142" d="100"/>
        </p:scale>
        <p:origin x="714" y="96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2021-07-09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19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644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55E6E-2890-481F-AE15-CDC79CD838D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그림 3" descr="별, 노트북, 밤, 어두운이(가) 표시된 사진&#10;&#10;자동 생성된 설명">
            <a:extLst>
              <a:ext uri="{FF2B5EF4-FFF2-40B4-BE49-F238E27FC236}">
                <a16:creationId xmlns:a16="http://schemas.microsoft.com/office/drawing/2014/main" id="{0CF0CCBA-B15F-41A0-973D-7A82B33770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1470"/>
            <a:ext cx="991398" cy="99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75FB7-0578-4803-9742-A5F556AD9F01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319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039255-9B8F-4462-A7FE-3E72045BAB9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479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AAE106-F942-47F1-B65C-59B172E88E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2514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77962-8117-49AD-9324-1D8E477D02B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997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5AF8D-9837-4185-AA5F-0E08674FE199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8940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E8A3CB-0AB4-417C-9F8E-176DF4D3C840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204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4B3F65-D174-473A-B9A3-7D405B29D5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75FB7-0578-4803-9742-A5F556AD9F01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532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A5F54F-2348-4473-82E1-BFE60E049C97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46CEC-C010-40FB-A31C-D4A95DEE5115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20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9DE26D-6639-4546-96A5-E0EE2A312FF3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09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49EE9-2723-4B84-AFDB-858BDA36301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33540-D188-4ED2-842B-34BCBF6015C8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99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2AA192-7133-43FD-AFD7-CCFE80BE754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9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203848" y="2606421"/>
            <a:ext cx="5220072" cy="1080120"/>
          </a:xfrm>
        </p:spPr>
        <p:txBody>
          <a:bodyPr/>
          <a:lstStyle/>
          <a:p>
            <a:r>
              <a:rPr lang="en-US" altLang="ko-KR" sz="1800"/>
              <a:t>TadGAN: Time Series Anomaly Detection Using Generative Adversarial Networks </a:t>
            </a:r>
            <a:endParaRPr lang="en-US" altLang="ko-KR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203848" y="3637392"/>
            <a:ext cx="5694848" cy="504056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/>
              <a:t>Alexander Geiger, Dongyu Liu, Sarah Alnegheimish,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/>
              <a:t>Alfredo Cuesta-Infante, Kalyan Veeramachaneni 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/>
              <a:t>IEEE Big Data 2020</a:t>
            </a:r>
            <a:br>
              <a:rPr lang="en-US" altLang="ko-KR"/>
            </a:br>
            <a:endParaRPr lang="en-US" altLang="ko-KR" b="1" baseline="-5000" dirty="0"/>
          </a:p>
        </p:txBody>
      </p:sp>
      <p:grpSp>
        <p:nvGrpSpPr>
          <p:cNvPr id="6" name="Group 5"/>
          <p:cNvGrpSpPr/>
          <p:nvPr/>
        </p:nvGrpSpPr>
        <p:grpSpPr>
          <a:xfrm>
            <a:off x="2930439" y="2701288"/>
            <a:ext cx="129393" cy="1440160"/>
            <a:chOff x="3424672" y="2643758"/>
            <a:chExt cx="283232" cy="1584176"/>
          </a:xfrm>
        </p:grpSpPr>
        <p:sp>
          <p:nvSpPr>
            <p:cNvPr id="7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C87CE2B-6344-45AD-BB8D-E222EEFC3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898854"/>
            <a:ext cx="7734957" cy="334579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CF80EBB-CF83-48AE-B17F-93463F36E90B}"/>
              </a:ext>
            </a:extLst>
          </p:cNvPr>
          <p:cNvSpPr/>
          <p:nvPr/>
        </p:nvSpPr>
        <p:spPr>
          <a:xfrm>
            <a:off x="16478" y="195486"/>
            <a:ext cx="2604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rgbClr val="333333"/>
                </a:solidFill>
                <a:latin typeface="Roboto"/>
              </a:rPr>
              <a:t>TadGAN </a:t>
            </a:r>
            <a:r>
              <a:rPr lang="ko-KR" altLang="en-US" b="1">
                <a:solidFill>
                  <a:srgbClr val="333333"/>
                </a:solidFill>
                <a:latin typeface="Roboto"/>
              </a:rPr>
              <a:t>전체 프로세스</a:t>
            </a:r>
            <a:endParaRPr lang="ko-KR" altLang="en-US" b="1">
              <a:solidFill>
                <a:srgbClr val="333333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908052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0F865D8-A9D5-4E88-91B7-EAEF8040C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4" y="1347614"/>
            <a:ext cx="7740352" cy="278109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8C253A9-21C3-4E21-8C70-D1C53F8B65E5}"/>
              </a:ext>
            </a:extLst>
          </p:cNvPr>
          <p:cNvSpPr/>
          <p:nvPr/>
        </p:nvSpPr>
        <p:spPr>
          <a:xfrm>
            <a:off x="16686" y="267494"/>
            <a:ext cx="2604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rgbClr val="333333"/>
                </a:solidFill>
                <a:latin typeface="Roboto"/>
              </a:rPr>
              <a:t>TadGAN </a:t>
            </a:r>
            <a:r>
              <a:rPr lang="ko-KR" altLang="en-US" b="1">
                <a:solidFill>
                  <a:srgbClr val="333333"/>
                </a:solidFill>
                <a:latin typeface="Roboto"/>
              </a:rPr>
              <a:t>전체 프로세스</a:t>
            </a:r>
            <a:endParaRPr lang="ko-KR" altLang="en-US" b="1">
              <a:solidFill>
                <a:srgbClr val="333333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26932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8C253A9-21C3-4E21-8C70-D1C53F8B65E5}"/>
              </a:ext>
            </a:extLst>
          </p:cNvPr>
          <p:cNvSpPr/>
          <p:nvPr/>
        </p:nvSpPr>
        <p:spPr>
          <a:xfrm>
            <a:off x="107504" y="267494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>
                <a:solidFill>
                  <a:srgbClr val="333333"/>
                </a:solidFill>
                <a:latin typeface="Roboto"/>
              </a:rPr>
              <a:t>Pre-process</a:t>
            </a:r>
            <a:endParaRPr lang="ko-KR" altLang="en-US" b="1">
              <a:solidFill>
                <a:srgbClr val="333333"/>
              </a:solidFill>
              <a:effectLst/>
              <a:latin typeface="Roboto"/>
            </a:endParaRPr>
          </a:p>
        </p:txBody>
      </p:sp>
      <p:pic>
        <p:nvPicPr>
          <p:cNvPr id="1026" name="Picture 2" descr="시계열 데이터 분석_TadGAN">
            <a:extLst>
              <a:ext uri="{FF2B5EF4-FFF2-40B4-BE49-F238E27FC236}">
                <a16:creationId xmlns:a16="http://schemas.microsoft.com/office/drawing/2014/main" id="{0D35A751-5FCC-4024-99BE-90ED8CA44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73264"/>
            <a:ext cx="7380312" cy="299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520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1815664-5D26-4203-AD7D-2BAD9B28D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34111"/>
            <a:ext cx="6721859" cy="467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2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141B4D3-0901-4B1C-83F0-302113B00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67494"/>
            <a:ext cx="2171700" cy="5524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54C2E74-AB45-4206-8F81-8B5F16ED7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2" y="1254982"/>
            <a:ext cx="4752975" cy="4381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FFE86C-E4B4-4236-B4E7-F4B0E6A09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2139702"/>
            <a:ext cx="6610350" cy="6953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DB32399-829F-46CC-9722-7E297F43A2E9}"/>
              </a:ext>
            </a:extLst>
          </p:cNvPr>
          <p:cNvSpPr/>
          <p:nvPr/>
        </p:nvSpPr>
        <p:spPr>
          <a:xfrm>
            <a:off x="3059832" y="3888518"/>
            <a:ext cx="2569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mode collapse problem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612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9CA95E2-BD87-4E79-851E-5EB359FEA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942975"/>
            <a:ext cx="851535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37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758A91-6DCB-4FD5-AB1E-919F9E64E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51470"/>
            <a:ext cx="5723920" cy="361884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853D734-2737-4025-BF01-255E54B13D5C}"/>
              </a:ext>
            </a:extLst>
          </p:cNvPr>
          <p:cNvSpPr/>
          <p:nvPr/>
        </p:nvSpPr>
        <p:spPr>
          <a:xfrm>
            <a:off x="107504" y="4083918"/>
            <a:ext cx="87129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/>
              <a:t>The Lipschitz continuous functions constrain the upper bound of the function, further smoothing the function. Therefore, the weights will not change dramatically when updated with gradient descent methods.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8368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FA6DE12-2067-4A94-8307-C54201788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075" y="90170"/>
            <a:ext cx="5977850" cy="496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53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55AA7B3-1DE8-4CDB-BBB3-2C4F9B0CB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67494"/>
            <a:ext cx="7435381" cy="448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78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1A8A4C1-8D34-4B6C-8B7C-BF48608F0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879160"/>
            <a:ext cx="8593566" cy="338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83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7B36E6F-0DBB-4514-BE0B-092F6D424A6A}"/>
              </a:ext>
            </a:extLst>
          </p:cNvPr>
          <p:cNvSpPr/>
          <p:nvPr/>
        </p:nvSpPr>
        <p:spPr>
          <a:xfrm>
            <a:off x="467544" y="4371950"/>
            <a:ext cx="7879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Detecting anomalies in time series becomes important for critical use cases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D8BCA97-EAAB-45E1-B8D6-D743AB763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915566"/>
            <a:ext cx="6948264" cy="319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149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16DAA40-9C19-4882-B393-5C1E05FA9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04" y="411510"/>
            <a:ext cx="8100392" cy="328284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377BE9E-2A8D-4B3E-B269-10A0E214F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4060350"/>
            <a:ext cx="5040560" cy="67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68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BF1CD2E-ECC8-478B-85BD-2C6BA445C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483518"/>
            <a:ext cx="7884368" cy="300379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5C446C-F554-4747-B04E-D274ACA1C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4257355"/>
            <a:ext cx="5117009" cy="67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91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6E0B949-3E17-495E-9DBB-F5EFD2D0C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483518"/>
            <a:ext cx="8244408" cy="313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87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8E16F03-31D7-465F-BA0F-CD0BCB20B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627534"/>
            <a:ext cx="6799849" cy="401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50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7964AAB-67A1-4ABA-A4C6-B05154E11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1310"/>
            <a:ext cx="9144000" cy="250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564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7F1C0F-4BB8-466D-ABE7-42E9E344B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6233"/>
            <a:ext cx="9144000" cy="349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3582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9FB9E31-D3CC-4F24-A626-F7F18A90B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2209"/>
            <a:ext cx="9144000" cy="337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0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DA83A1B-311E-468B-84A3-42555CDEE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0223"/>
            <a:ext cx="9144000" cy="244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1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95F852D-2CBD-4C84-B85C-26B3E4C60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915566"/>
            <a:ext cx="737235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140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610F66F-2301-4559-9F1A-9B32A6352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5327"/>
            <a:ext cx="9144000" cy="385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53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61DD9D1-A766-4474-A895-4895758CF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19622"/>
            <a:ext cx="8100392" cy="187040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0F86288-72E7-4FA3-92FF-692A330EBB1B}"/>
              </a:ext>
            </a:extLst>
          </p:cNvPr>
          <p:cNvSpPr/>
          <p:nvPr/>
        </p:nvSpPr>
        <p:spPr>
          <a:xfrm>
            <a:off x="683568" y="3723878"/>
            <a:ext cx="7981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Given a multivatiate time series, find out a set of anomalous time segments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5126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6A7C331-6EFA-48CE-8F7A-2F22FA607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4" y="843558"/>
            <a:ext cx="9144000" cy="314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5262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05CD3F-7216-4F7B-83D3-D790EDB10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3428"/>
            <a:ext cx="9144000" cy="403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182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C0C8F3C-3F31-4BB8-B29F-8425F0152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6455"/>
            <a:ext cx="9144000" cy="317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16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B7F9D05-8F5E-4FD9-8A7B-84FD79909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95486"/>
            <a:ext cx="5767772" cy="467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729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8C78287-99D7-4E59-8550-4CFAAE6BD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4811"/>
            <a:ext cx="9144000" cy="405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6440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5E56A8-9212-448A-A0B7-BA74F8655B5E}"/>
              </a:ext>
            </a:extLst>
          </p:cNvPr>
          <p:cNvSpPr/>
          <p:nvPr/>
        </p:nvSpPr>
        <p:spPr>
          <a:xfrm>
            <a:off x="3532292" y="2310140"/>
            <a:ext cx="20794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/>
              <a:t>감사합니다</a:t>
            </a:r>
            <a:r>
              <a:rPr lang="en-US" altLang="ko-KR" sz="28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176613F-4F56-4E18-BF31-37C5DD1F5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64140"/>
            <a:ext cx="6830526" cy="461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7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A18D751-DA43-4F7E-8610-39677B323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39502"/>
            <a:ext cx="7229182" cy="331236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9049A38-7DCB-4CF9-8D76-869326DD9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4155926"/>
            <a:ext cx="4968552" cy="73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16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5F58D32-A391-407D-840C-B4F9A2F18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699542"/>
            <a:ext cx="6516216" cy="366327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90A48B7-1D40-43B6-9E0E-BF81363C6F0C}"/>
              </a:ext>
            </a:extLst>
          </p:cNvPr>
          <p:cNvSpPr/>
          <p:nvPr/>
        </p:nvSpPr>
        <p:spPr>
          <a:xfrm>
            <a:off x="179512" y="195486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Why is it challenging?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372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F1D139B-935C-4805-AD90-960CA8D27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469116"/>
            <a:ext cx="7044242" cy="420526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F7F54AF-C53D-4B68-B1A6-A04D6EEA47CF}"/>
              </a:ext>
            </a:extLst>
          </p:cNvPr>
          <p:cNvSpPr/>
          <p:nvPr/>
        </p:nvSpPr>
        <p:spPr>
          <a:xfrm>
            <a:off x="107504" y="95551"/>
            <a:ext cx="1967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General workflow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880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946195E-DE84-4F6B-80BA-6AF4FE6A9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824277"/>
            <a:ext cx="7236296" cy="349494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CBC3021-383E-4479-A400-A8879070C3C5}"/>
              </a:ext>
            </a:extLst>
          </p:cNvPr>
          <p:cNvSpPr/>
          <p:nvPr/>
        </p:nvSpPr>
        <p:spPr>
          <a:xfrm>
            <a:off x="179512" y="195486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/>
              <a:t>Key contributions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547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FA6DE12-2067-4A94-8307-C54201788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075" y="90170"/>
            <a:ext cx="5977850" cy="496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2681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3795</TotalTime>
  <Words>108</Words>
  <Application>Microsoft Office PowerPoint</Application>
  <PresentationFormat>화면 슬라이드 쇼(16:9)</PresentationFormat>
  <Paragraphs>17</Paragraphs>
  <Slides>35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35</vt:i4>
      </vt:variant>
    </vt:vector>
  </HeadingPairs>
  <TitlesOfParts>
    <vt:vector size="41" baseType="lpstr">
      <vt:lpstr>Roboto</vt:lpstr>
      <vt:lpstr>맑은 고딕</vt:lpstr>
      <vt:lpstr>Arial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moonnyeon@kumoh.ac.kr</cp:lastModifiedBy>
  <cp:revision>185</cp:revision>
  <dcterms:created xsi:type="dcterms:W3CDTF">2016-12-05T23:26:54Z</dcterms:created>
  <dcterms:modified xsi:type="dcterms:W3CDTF">2021-07-09T04:46:36Z</dcterms:modified>
</cp:coreProperties>
</file>